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1316" autoAdjust="0"/>
    <p:restoredTop sz="94660"/>
  </p:normalViewPr>
  <p:slideViewPr>
    <p:cSldViewPr>
      <p:cViewPr varScale="1">
        <p:scale>
          <a:sx n="88" d="100"/>
          <a:sy n="88" d="100"/>
        </p:scale>
        <p:origin x="-12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A91C4-9D17-4DB9-BBD0-1A8439399AEB}" type="datetimeFigureOut">
              <a:rPr lang="pl-PL" smtClean="0"/>
              <a:pPr/>
              <a:t>2010-06-21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87C4A-5C42-4092-9B0C-ADBF4CC2F63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A91C4-9D17-4DB9-BBD0-1A8439399AEB}" type="datetimeFigureOut">
              <a:rPr lang="pl-PL" smtClean="0"/>
              <a:pPr/>
              <a:t>2010-06-21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87C4A-5C42-4092-9B0C-ADBF4CC2F63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A91C4-9D17-4DB9-BBD0-1A8439399AEB}" type="datetimeFigureOut">
              <a:rPr lang="pl-PL" smtClean="0"/>
              <a:pPr/>
              <a:t>2010-06-21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87C4A-5C42-4092-9B0C-ADBF4CC2F63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A91C4-9D17-4DB9-BBD0-1A8439399AEB}" type="datetimeFigureOut">
              <a:rPr lang="pl-PL" smtClean="0"/>
              <a:pPr/>
              <a:t>2010-06-21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87C4A-5C42-4092-9B0C-ADBF4CC2F63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A91C4-9D17-4DB9-BBD0-1A8439399AEB}" type="datetimeFigureOut">
              <a:rPr lang="pl-PL" smtClean="0"/>
              <a:pPr/>
              <a:t>2010-06-21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87C4A-5C42-4092-9B0C-ADBF4CC2F63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A91C4-9D17-4DB9-BBD0-1A8439399AEB}" type="datetimeFigureOut">
              <a:rPr lang="pl-PL" smtClean="0"/>
              <a:pPr/>
              <a:t>2010-06-21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87C4A-5C42-4092-9B0C-ADBF4CC2F63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A91C4-9D17-4DB9-BBD0-1A8439399AEB}" type="datetimeFigureOut">
              <a:rPr lang="pl-PL" smtClean="0"/>
              <a:pPr/>
              <a:t>2010-06-21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87C4A-5C42-4092-9B0C-ADBF4CC2F63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A91C4-9D17-4DB9-BBD0-1A8439399AEB}" type="datetimeFigureOut">
              <a:rPr lang="pl-PL" smtClean="0"/>
              <a:pPr/>
              <a:t>2010-06-21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87C4A-5C42-4092-9B0C-ADBF4CC2F63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A91C4-9D17-4DB9-BBD0-1A8439399AEB}" type="datetimeFigureOut">
              <a:rPr lang="pl-PL" smtClean="0"/>
              <a:pPr/>
              <a:t>2010-06-21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87C4A-5C42-4092-9B0C-ADBF4CC2F63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A91C4-9D17-4DB9-BBD0-1A8439399AEB}" type="datetimeFigureOut">
              <a:rPr lang="pl-PL" smtClean="0"/>
              <a:pPr/>
              <a:t>2010-06-21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87C4A-5C42-4092-9B0C-ADBF4CC2F63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A91C4-9D17-4DB9-BBD0-1A8439399AEB}" type="datetimeFigureOut">
              <a:rPr lang="pl-PL" smtClean="0"/>
              <a:pPr/>
              <a:t>2010-06-21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87C4A-5C42-4092-9B0C-ADBF4CC2F63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7A91C4-9D17-4DB9-BBD0-1A8439399AEB}" type="datetimeFigureOut">
              <a:rPr lang="pl-PL" smtClean="0"/>
              <a:pPr/>
              <a:t>2010-06-21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87C4A-5C42-4092-9B0C-ADBF4CC2F63B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71472" y="1643050"/>
            <a:ext cx="7772400" cy="4500594"/>
          </a:xfrm>
        </p:spPr>
        <p:txBody>
          <a:bodyPr>
            <a:normAutofit/>
          </a:bodyPr>
          <a:lstStyle/>
          <a:p>
            <a:r>
              <a:rPr lang="pl-PL" sz="3600" b="1" dirty="0" smtClean="0">
                <a:solidFill>
                  <a:srgbClr val="FFFF00"/>
                </a:solidFill>
              </a:rPr>
              <a:t>Projekt współfinansowany </a:t>
            </a:r>
            <a:br>
              <a:rPr lang="pl-PL" sz="3600" b="1" dirty="0" smtClean="0">
                <a:solidFill>
                  <a:srgbClr val="FFFF00"/>
                </a:solidFill>
              </a:rPr>
            </a:br>
            <a:r>
              <a:rPr lang="pl-PL" sz="3600" b="1" dirty="0" smtClean="0">
                <a:solidFill>
                  <a:srgbClr val="FFFF00"/>
                </a:solidFill>
              </a:rPr>
              <a:t>przez Unię Europejską w ramach</a:t>
            </a:r>
            <a:br>
              <a:rPr lang="pl-PL" sz="3600" b="1" dirty="0" smtClean="0">
                <a:solidFill>
                  <a:srgbClr val="FFFF00"/>
                </a:solidFill>
              </a:rPr>
            </a:br>
            <a:r>
              <a:rPr lang="pl-PL" sz="3600" b="1" dirty="0" smtClean="0">
                <a:solidFill>
                  <a:srgbClr val="FFFF00"/>
                </a:solidFill>
              </a:rPr>
              <a:t> Europejskiego Funduszu Społecznego</a:t>
            </a:r>
            <a:endParaRPr lang="pl-PL" sz="3600" b="1" dirty="0">
              <a:solidFill>
                <a:srgbClr val="FFFF00"/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464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i="1" dirty="0" smtClean="0">
                <a:solidFill>
                  <a:srgbClr val="FFFF00"/>
                </a:solidFill>
              </a:rPr>
              <a:t>Odbyły się też liczne konkursy przedmiotowe</a:t>
            </a:r>
          </a:p>
          <a:p>
            <a:pPr algn="ctr">
              <a:buNone/>
            </a:pPr>
            <a:r>
              <a:rPr lang="pl-PL" i="1" dirty="0" smtClean="0">
                <a:solidFill>
                  <a:srgbClr val="FFFF00"/>
                </a:solidFill>
              </a:rPr>
              <a:t>i podnoszące poziom wiedzy o regionie.</a:t>
            </a:r>
            <a:br>
              <a:rPr lang="pl-PL" i="1" dirty="0" smtClean="0">
                <a:solidFill>
                  <a:srgbClr val="FFFF00"/>
                </a:solidFill>
              </a:rPr>
            </a:br>
            <a:endParaRPr lang="pl-PL" i="1" dirty="0" smtClean="0">
              <a:solidFill>
                <a:srgbClr val="FFFF00"/>
              </a:solidFill>
            </a:endParaRPr>
          </a:p>
          <a:p>
            <a:pPr algn="ctr">
              <a:buNone/>
            </a:pPr>
            <a:r>
              <a:rPr lang="pl-PL" i="1" dirty="0" smtClean="0">
                <a:solidFill>
                  <a:schemeClr val="bg1"/>
                </a:solidFill>
              </a:rPr>
              <a:t>Uczestniczki i uczestnicy projektu brali też udział w olimpiadach i konkursach ogólnopolskich m.in. Olimpiadzie Wiedzy Ekologicznej, Ogólnopolskim Konkursie Ekologicznym</a:t>
            </a:r>
          </a:p>
          <a:p>
            <a:pPr algn="ctr">
              <a:buNone/>
            </a:pPr>
            <a:r>
              <a:rPr lang="pl-PL" i="1" dirty="0" smtClean="0">
                <a:solidFill>
                  <a:schemeClr val="bg1"/>
                </a:solidFill>
              </a:rPr>
              <a:t> EKO-PLANETA.</a:t>
            </a:r>
            <a:endParaRPr lang="pl-PL" i="1" dirty="0">
              <a:solidFill>
                <a:schemeClr val="bg1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508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sz="4400" b="1" dirty="0">
              <a:solidFill>
                <a:srgbClr val="FFC000"/>
              </a:solidFill>
            </a:endParaRPr>
          </a:p>
          <a:p>
            <a:pPr algn="ctr">
              <a:buNone/>
            </a:pPr>
            <a:r>
              <a:rPr lang="pl-PL" sz="4400" b="1" dirty="0" smtClean="0">
                <a:solidFill>
                  <a:srgbClr val="FFC000"/>
                </a:solidFill>
              </a:rPr>
              <a:t>Działania projektowe</a:t>
            </a:r>
          </a:p>
          <a:p>
            <a:pPr algn="ctr">
              <a:buNone/>
            </a:pPr>
            <a:r>
              <a:rPr lang="pl-PL" sz="4400" b="1" dirty="0" smtClean="0">
                <a:solidFill>
                  <a:srgbClr val="FFC000"/>
                </a:solidFill>
              </a:rPr>
              <a:t> przyniosły następujące rezultaty:</a:t>
            </a:r>
          </a:p>
          <a:p>
            <a:pPr algn="ctr">
              <a:buNone/>
            </a:pPr>
            <a:endParaRPr lang="pl-PL" b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508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500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l-PL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508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508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508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508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508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508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508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508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lang="pl-PL" sz="7200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pl-PL" sz="4800" b="1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pl-PL" sz="4800" b="1" dirty="0" smtClean="0">
                <a:solidFill>
                  <a:schemeClr val="bg1"/>
                </a:solidFill>
              </a:rPr>
              <a:t>Priorytet IX.</a:t>
            </a:r>
            <a:br>
              <a:rPr lang="pl-PL" sz="4800" b="1" dirty="0" smtClean="0">
                <a:solidFill>
                  <a:schemeClr val="bg1"/>
                </a:solidFill>
              </a:rPr>
            </a:br>
            <a:r>
              <a:rPr lang="pl-PL" sz="4800" b="1" dirty="0" smtClean="0">
                <a:solidFill>
                  <a:schemeClr val="bg1"/>
                </a:solidFill>
              </a:rPr>
              <a:t>Rozwój wykształcenia </a:t>
            </a:r>
            <a:br>
              <a:rPr lang="pl-PL" sz="4800" b="1" dirty="0" smtClean="0">
                <a:solidFill>
                  <a:schemeClr val="bg1"/>
                </a:solidFill>
              </a:rPr>
            </a:br>
            <a:r>
              <a:rPr lang="pl-PL" sz="4800" b="1" dirty="0" smtClean="0">
                <a:solidFill>
                  <a:schemeClr val="bg1"/>
                </a:solidFill>
              </a:rPr>
              <a:t>i kompetencji w regionach.</a:t>
            </a:r>
            <a:endParaRPr lang="pl-PL" sz="4800" b="1" dirty="0">
              <a:solidFill>
                <a:schemeClr val="bg1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519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3869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1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508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508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508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508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508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508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508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508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508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pl-PL" b="1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pl-PL" b="1" dirty="0" smtClean="0">
                <a:solidFill>
                  <a:schemeClr val="bg1"/>
                </a:solidFill>
              </a:rPr>
              <a:t>Działanie 9.1.</a:t>
            </a:r>
            <a:br>
              <a:rPr lang="pl-PL" b="1" dirty="0" smtClean="0">
                <a:solidFill>
                  <a:schemeClr val="bg1"/>
                </a:solidFill>
              </a:rPr>
            </a:br>
            <a:r>
              <a:rPr lang="pl-PL" b="1" dirty="0" smtClean="0">
                <a:solidFill>
                  <a:schemeClr val="bg1"/>
                </a:solidFill>
              </a:rPr>
              <a:t> Wyrównywanie szans edukacyjnych </a:t>
            </a:r>
            <a:br>
              <a:rPr lang="pl-PL" b="1" dirty="0" smtClean="0">
                <a:solidFill>
                  <a:schemeClr val="bg1"/>
                </a:solidFill>
              </a:rPr>
            </a:br>
            <a:r>
              <a:rPr lang="pl-PL" b="1" dirty="0" smtClean="0">
                <a:solidFill>
                  <a:schemeClr val="bg1"/>
                </a:solidFill>
              </a:rPr>
              <a:t>i zapewnianie wysokiej jakości usług edukacyjnych świadczonych w systemie oświaty.</a:t>
            </a:r>
            <a:endParaRPr lang="pl-PL" b="1" dirty="0">
              <a:solidFill>
                <a:schemeClr val="bg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453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4898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508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508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508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pl-PL" b="1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pl-PL" b="1" dirty="0" smtClean="0">
                <a:solidFill>
                  <a:schemeClr val="bg1"/>
                </a:solidFill>
              </a:rPr>
              <a:t>Działanie 9.1.2 </a:t>
            </a:r>
          </a:p>
          <a:p>
            <a:pPr algn="ctr">
              <a:buNone/>
            </a:pPr>
            <a:r>
              <a:rPr lang="pl-PL" b="1" dirty="0" smtClean="0">
                <a:solidFill>
                  <a:schemeClr val="bg1"/>
                </a:solidFill>
              </a:rPr>
              <a:t>Wyrównywanie szans edukacyjnych uczniów </a:t>
            </a:r>
            <a:br>
              <a:rPr lang="pl-PL" b="1" dirty="0" smtClean="0">
                <a:solidFill>
                  <a:schemeClr val="bg1"/>
                </a:solidFill>
              </a:rPr>
            </a:br>
            <a:r>
              <a:rPr lang="pl-PL" b="1" dirty="0" smtClean="0">
                <a:solidFill>
                  <a:schemeClr val="bg1"/>
                </a:solidFill>
              </a:rPr>
              <a:t>z grup o utrudnionym dostępie do edukacji oraz zmniejszenie różnic w jakości usług edukacyjnych.</a:t>
            </a:r>
            <a:br>
              <a:rPr lang="pl-PL" b="1" dirty="0" smtClean="0">
                <a:solidFill>
                  <a:schemeClr val="bg1"/>
                </a:solidFill>
              </a:rPr>
            </a:br>
            <a:endParaRPr lang="pl-PL" b="1" dirty="0">
              <a:solidFill>
                <a:schemeClr val="bg1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464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6833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sz="4400" b="1" dirty="0" smtClean="0">
              <a:solidFill>
                <a:srgbClr val="FFC000"/>
              </a:solidFill>
            </a:endParaRPr>
          </a:p>
          <a:p>
            <a:pPr algn="ctr">
              <a:buNone/>
            </a:pPr>
            <a:r>
              <a:rPr lang="pl-PL" sz="4400" b="1" dirty="0" smtClean="0">
                <a:solidFill>
                  <a:srgbClr val="FFC000"/>
                </a:solidFill>
              </a:rPr>
              <a:t>„DOBRY START – LEPSZE JUTRO UCZNIÓW LICEUM PROFILOWANEGO”</a:t>
            </a:r>
            <a:endParaRPr lang="pl-PL" sz="4400" b="1" dirty="0">
              <a:solidFill>
                <a:srgbClr val="FFC000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475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351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757493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endParaRPr lang="pl-PL" b="1" dirty="0" smtClean="0">
              <a:solidFill>
                <a:srgbClr val="FFFF00"/>
              </a:solidFill>
            </a:endParaRPr>
          </a:p>
          <a:p>
            <a:pPr algn="ctr">
              <a:buNone/>
            </a:pPr>
            <a:r>
              <a:rPr lang="pl-PL" b="1" dirty="0" smtClean="0">
                <a:solidFill>
                  <a:srgbClr val="FFFF00"/>
                </a:solidFill>
              </a:rPr>
              <a:t>PROJEKTODAWCA / REALIZATOR PROJEKTU</a:t>
            </a:r>
          </a:p>
          <a:p>
            <a:pPr algn="ctr">
              <a:buNone/>
            </a:pPr>
            <a:r>
              <a:rPr lang="pl-PL" b="1" dirty="0" smtClean="0">
                <a:solidFill>
                  <a:srgbClr val="FFFF00"/>
                </a:solidFill>
              </a:rPr>
              <a:t>POWIAT RAWSKI / Zespół Szkół – Centrum Edukacji Zawodowej i Ustawicznej </a:t>
            </a:r>
          </a:p>
          <a:p>
            <a:pPr algn="ctr">
              <a:buNone/>
            </a:pPr>
            <a:r>
              <a:rPr lang="pl-PL" b="1" dirty="0" smtClean="0">
                <a:solidFill>
                  <a:srgbClr val="FFFF00"/>
                </a:solidFill>
              </a:rPr>
              <a:t>im. Mikołaja Kopernika w Rawie Mazowieckiej</a:t>
            </a:r>
            <a:endParaRPr lang="pl-PL" b="1" dirty="0">
              <a:solidFill>
                <a:srgbClr val="FFFF00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475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4714884"/>
            <a:ext cx="1285884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00892" y="4714884"/>
            <a:ext cx="1285875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4337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4156095"/>
          </a:xfrm>
        </p:spPr>
        <p:txBody>
          <a:bodyPr>
            <a:noAutofit/>
          </a:bodyPr>
          <a:lstStyle/>
          <a:p>
            <a:pPr marL="742950" indent="-742950" algn="l"/>
            <a:r>
              <a:rPr lang="pl-PL" sz="3200" b="1" dirty="0" smtClean="0">
                <a:solidFill>
                  <a:schemeClr val="bg1"/>
                </a:solidFill>
              </a:rPr>
              <a:t>	</a:t>
            </a:r>
            <a:r>
              <a:rPr lang="pl-PL" sz="3200" b="1" u="sng" dirty="0" smtClean="0">
                <a:solidFill>
                  <a:srgbClr val="FF0000"/>
                </a:solidFill>
              </a:rPr>
              <a:t>Cele projektu :</a:t>
            </a:r>
            <a:r>
              <a:rPr lang="pl-PL" sz="3200" b="1" dirty="0" smtClean="0">
                <a:solidFill>
                  <a:schemeClr val="bg1"/>
                </a:solidFill>
              </a:rPr>
              <a:t/>
            </a:r>
            <a:br>
              <a:rPr lang="pl-PL" sz="3200" b="1" dirty="0" smtClean="0">
                <a:solidFill>
                  <a:schemeClr val="bg1"/>
                </a:solidFill>
              </a:rPr>
            </a:br>
            <a:r>
              <a:rPr lang="pl-PL" sz="3200" b="1" i="1" dirty="0" smtClean="0">
                <a:solidFill>
                  <a:schemeClr val="bg1"/>
                </a:solidFill>
              </a:rPr>
              <a:t>- uzupełnienie braków z poprzednich       etapów edukacyjnych </a:t>
            </a:r>
            <a:br>
              <a:rPr lang="pl-PL" sz="3200" b="1" i="1" dirty="0" smtClean="0">
                <a:solidFill>
                  <a:schemeClr val="bg1"/>
                </a:solidFill>
              </a:rPr>
            </a:br>
            <a:r>
              <a:rPr lang="pl-PL" sz="3200" b="1" i="1" dirty="0" smtClean="0">
                <a:solidFill>
                  <a:schemeClr val="bg1"/>
                </a:solidFill>
              </a:rPr>
              <a:t>- rozwijanie indywidualnych zainteresowań i umiejętności </a:t>
            </a:r>
            <a:br>
              <a:rPr lang="pl-PL" sz="3200" b="1" i="1" dirty="0" smtClean="0">
                <a:solidFill>
                  <a:schemeClr val="bg1"/>
                </a:solidFill>
              </a:rPr>
            </a:br>
            <a:r>
              <a:rPr lang="pl-PL" sz="3200" b="1" i="1" dirty="0" smtClean="0">
                <a:solidFill>
                  <a:schemeClr val="bg1"/>
                </a:solidFill>
              </a:rPr>
              <a:t>- lepsze przygotowanie się do matury  </a:t>
            </a:r>
            <a:br>
              <a:rPr lang="pl-PL" sz="3200" b="1" i="1" dirty="0" smtClean="0">
                <a:solidFill>
                  <a:schemeClr val="bg1"/>
                </a:solidFill>
              </a:rPr>
            </a:br>
            <a:r>
              <a:rPr lang="pl-PL" sz="3200" b="1" i="1" dirty="0" smtClean="0">
                <a:solidFill>
                  <a:schemeClr val="bg1"/>
                </a:solidFill>
              </a:rPr>
              <a:t>i dalszej edukacji </a:t>
            </a:r>
            <a:br>
              <a:rPr lang="pl-PL" sz="3200" b="1" i="1" dirty="0" smtClean="0">
                <a:solidFill>
                  <a:schemeClr val="bg1"/>
                </a:solidFill>
              </a:rPr>
            </a:br>
            <a:r>
              <a:rPr lang="pl-PL" sz="3200" b="1" i="1" dirty="0" smtClean="0">
                <a:solidFill>
                  <a:schemeClr val="bg1"/>
                </a:solidFill>
              </a:rPr>
              <a:t>- zwiększenie szans  na rynku pracy</a:t>
            </a:r>
            <a:r>
              <a:rPr lang="pl-PL" sz="3200" b="1" dirty="0" smtClean="0">
                <a:solidFill>
                  <a:schemeClr val="bg1"/>
                </a:solidFill>
              </a:rPr>
              <a:t/>
            </a:r>
            <a:br>
              <a:rPr lang="pl-PL" sz="3200" b="1" dirty="0" smtClean="0">
                <a:solidFill>
                  <a:schemeClr val="bg1"/>
                </a:solidFill>
              </a:rPr>
            </a:br>
            <a:endParaRPr lang="pl-PL" sz="3200" b="1" dirty="0">
              <a:solidFill>
                <a:schemeClr val="bg1"/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endParaRPr lang="pl-PL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508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7363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l"/>
            <a:r>
              <a:rPr lang="pl-PL" sz="3200" b="1" dirty="0" smtClean="0">
                <a:solidFill>
                  <a:schemeClr val="bg1"/>
                </a:solidFill>
              </a:rPr>
              <a:t/>
            </a:r>
            <a:br>
              <a:rPr lang="pl-PL" sz="3200" b="1" dirty="0" smtClean="0">
                <a:solidFill>
                  <a:schemeClr val="bg1"/>
                </a:solidFill>
              </a:rPr>
            </a:br>
            <a:r>
              <a:rPr lang="pl-PL" sz="3200" b="1" dirty="0">
                <a:solidFill>
                  <a:schemeClr val="bg1"/>
                </a:solidFill>
              </a:rPr>
              <a:t/>
            </a:r>
            <a:br>
              <a:rPr lang="pl-PL" sz="3200" b="1" dirty="0">
                <a:solidFill>
                  <a:schemeClr val="bg1"/>
                </a:solidFill>
              </a:rPr>
            </a:br>
            <a:r>
              <a:rPr lang="pl-PL" sz="3200" b="1" dirty="0" smtClean="0">
                <a:solidFill>
                  <a:schemeClr val="bg1"/>
                </a:solidFill>
              </a:rPr>
              <a:t/>
            </a:r>
            <a:br>
              <a:rPr lang="pl-PL" sz="3200" b="1" dirty="0" smtClean="0">
                <a:solidFill>
                  <a:schemeClr val="bg1"/>
                </a:solidFill>
              </a:rPr>
            </a:br>
            <a:r>
              <a:rPr lang="pl-PL" sz="3200" b="1" dirty="0">
                <a:solidFill>
                  <a:schemeClr val="bg1"/>
                </a:solidFill>
              </a:rPr>
              <a:t/>
            </a:r>
            <a:br>
              <a:rPr lang="pl-PL" sz="3200" b="1" dirty="0">
                <a:solidFill>
                  <a:schemeClr val="bg1"/>
                </a:solidFill>
              </a:rPr>
            </a:br>
            <a:r>
              <a:rPr lang="pl-PL" sz="3200" b="1" dirty="0" smtClean="0">
                <a:solidFill>
                  <a:schemeClr val="bg1"/>
                </a:solidFill>
              </a:rPr>
              <a:t/>
            </a:r>
            <a:br>
              <a:rPr lang="pl-PL" sz="3200" b="1" dirty="0" smtClean="0">
                <a:solidFill>
                  <a:schemeClr val="bg1"/>
                </a:solidFill>
              </a:rPr>
            </a:br>
            <a:r>
              <a:rPr lang="pl-PL" sz="3200" b="1" dirty="0" smtClean="0">
                <a:solidFill>
                  <a:srgbClr val="FF0000"/>
                </a:solidFill>
              </a:rPr>
              <a:t>Cele zostały osiągnięte przez:</a:t>
            </a:r>
            <a:r>
              <a:rPr lang="pl-PL" sz="3200" b="1" dirty="0">
                <a:solidFill>
                  <a:schemeClr val="bg1"/>
                </a:solidFill>
              </a:rPr>
              <a:t/>
            </a:r>
            <a:br>
              <a:rPr lang="pl-PL" sz="3200" b="1" dirty="0">
                <a:solidFill>
                  <a:schemeClr val="bg1"/>
                </a:solidFill>
              </a:rPr>
            </a:br>
            <a:r>
              <a:rPr lang="pl-PL" sz="3200" b="1" i="1" dirty="0" smtClean="0">
                <a:solidFill>
                  <a:schemeClr val="bg1"/>
                </a:solidFill>
              </a:rPr>
              <a:t>-  pozalekcyjne zajęcia wyrównawcze </a:t>
            </a:r>
            <a:br>
              <a:rPr lang="pl-PL" sz="3200" b="1" i="1" dirty="0" smtClean="0">
                <a:solidFill>
                  <a:schemeClr val="bg1"/>
                </a:solidFill>
              </a:rPr>
            </a:br>
            <a:r>
              <a:rPr lang="pl-PL" sz="3200" b="1" i="1" dirty="0" smtClean="0">
                <a:solidFill>
                  <a:schemeClr val="bg1"/>
                </a:solidFill>
              </a:rPr>
              <a:t>z języka polskiego i matematyki;</a:t>
            </a:r>
            <a:br>
              <a:rPr lang="pl-PL" sz="3200" b="1" i="1" dirty="0" smtClean="0">
                <a:solidFill>
                  <a:schemeClr val="bg1"/>
                </a:solidFill>
              </a:rPr>
            </a:br>
            <a:r>
              <a:rPr lang="pl-PL" sz="3200" b="1" i="1" dirty="0" smtClean="0">
                <a:solidFill>
                  <a:schemeClr val="bg1"/>
                </a:solidFill>
              </a:rPr>
              <a:t>- pozalekcyjne zajęcia dodatkowe poszerzające kompetencje kluczowe z języka angielskiego i niemieckiego, matematyki, chemii, geografii wiedzy o społeczeństwie </a:t>
            </a:r>
            <a:br>
              <a:rPr lang="pl-PL" sz="3200" b="1" i="1" dirty="0" smtClean="0">
                <a:solidFill>
                  <a:schemeClr val="bg1"/>
                </a:solidFill>
              </a:rPr>
            </a:br>
            <a:r>
              <a:rPr lang="pl-PL" sz="3200" b="1" i="1" dirty="0" smtClean="0">
                <a:solidFill>
                  <a:schemeClr val="bg1"/>
                </a:solidFill>
              </a:rPr>
              <a:t>i kulturze oraz z zakresu aktywnego poruszania się na rynku pracy.</a:t>
            </a:r>
            <a:endParaRPr lang="pl-PL" sz="3200" b="1" i="1" dirty="0">
              <a:solidFill>
                <a:schemeClr val="bg1"/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508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1092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pl-PL" sz="2800" b="1" dirty="0" smtClean="0">
                <a:solidFill>
                  <a:schemeClr val="accent6">
                    <a:lumMod val="75000"/>
                  </a:schemeClr>
                </a:solidFill>
              </a:rPr>
              <a:t>Oprócz zajęć pozalekcyjnych w ramach projektu</a:t>
            </a:r>
          </a:p>
          <a:p>
            <a:pPr>
              <a:buNone/>
            </a:pPr>
            <a:r>
              <a:rPr lang="pl-PL" sz="2800" b="1" dirty="0" smtClean="0">
                <a:solidFill>
                  <a:schemeClr val="accent6">
                    <a:lumMod val="75000"/>
                  </a:schemeClr>
                </a:solidFill>
              </a:rPr>
              <a:t> realizowane były szkolne i pozaszkolne warsztaty edukacyjne </a:t>
            </a:r>
          </a:p>
          <a:p>
            <a:pPr>
              <a:buNone/>
            </a:pPr>
            <a:r>
              <a:rPr lang="pl-PL" sz="2800" b="1" dirty="0" smtClean="0">
                <a:solidFill>
                  <a:schemeClr val="accent6">
                    <a:lumMod val="75000"/>
                  </a:schemeClr>
                </a:solidFill>
              </a:rPr>
              <a:t>o różnorodnej tematyce:</a:t>
            </a:r>
            <a:r>
              <a:rPr lang="pl-PL" sz="2800" dirty="0" smtClean="0">
                <a:solidFill>
                  <a:schemeClr val="bg1"/>
                </a:solidFill>
              </a:rPr>
              <a:t/>
            </a:r>
            <a:br>
              <a:rPr lang="pl-PL" sz="2800" dirty="0" smtClean="0">
                <a:solidFill>
                  <a:schemeClr val="bg1"/>
                </a:solidFill>
              </a:rPr>
            </a:br>
            <a:endParaRPr lang="pl-PL" sz="28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pl-PL" sz="2800" i="1" dirty="0" smtClean="0">
                <a:solidFill>
                  <a:schemeClr val="bg1"/>
                </a:solidFill>
              </a:rPr>
              <a:t>- warsztaty teatralno plastyczne</a:t>
            </a:r>
          </a:p>
          <a:p>
            <a:pPr>
              <a:buNone/>
            </a:pPr>
            <a:r>
              <a:rPr lang="pl-PL" sz="2800" i="1" dirty="0" smtClean="0">
                <a:solidFill>
                  <a:schemeClr val="bg1"/>
                </a:solidFill>
              </a:rPr>
              <a:t>- warsztaty w Muzeum Ziemi i Muzeum Geologicznym</a:t>
            </a:r>
          </a:p>
          <a:p>
            <a:pPr>
              <a:buNone/>
            </a:pPr>
            <a:r>
              <a:rPr lang="pl-PL" sz="2800" i="1" dirty="0" smtClean="0">
                <a:solidFill>
                  <a:schemeClr val="bg1"/>
                </a:solidFill>
              </a:rPr>
              <a:t>   PAN / UW w Warszawie</a:t>
            </a:r>
          </a:p>
          <a:p>
            <a:pPr>
              <a:buNone/>
            </a:pPr>
            <a:r>
              <a:rPr lang="pl-PL" sz="2800" i="1" dirty="0" smtClean="0">
                <a:solidFill>
                  <a:schemeClr val="bg1"/>
                </a:solidFill>
              </a:rPr>
              <a:t>- warsztaty w Instytucie Problemów Jądrowych</a:t>
            </a:r>
          </a:p>
          <a:p>
            <a:pPr>
              <a:buNone/>
            </a:pPr>
            <a:r>
              <a:rPr lang="pl-PL" sz="2800" i="1" dirty="0" smtClean="0">
                <a:solidFill>
                  <a:schemeClr val="bg1"/>
                </a:solidFill>
              </a:rPr>
              <a:t>     w Świerku</a:t>
            </a:r>
          </a:p>
          <a:p>
            <a:pPr>
              <a:buNone/>
            </a:pPr>
            <a:r>
              <a:rPr lang="pl-PL" sz="2800" i="1" dirty="0" smtClean="0">
                <a:solidFill>
                  <a:schemeClr val="bg1"/>
                </a:solidFill>
              </a:rPr>
              <a:t>- warsztaty w Muzeum -  Pałacu w Wilanowie</a:t>
            </a:r>
          </a:p>
          <a:p>
            <a:pPr>
              <a:buNone/>
            </a:pPr>
            <a:r>
              <a:rPr lang="pl-PL" sz="2800" i="1" dirty="0" smtClean="0">
                <a:solidFill>
                  <a:schemeClr val="bg1"/>
                </a:solidFill>
              </a:rPr>
              <a:t>- warsztaty historyczno kulturalno przyrodnicze</a:t>
            </a:r>
          </a:p>
          <a:p>
            <a:pPr>
              <a:buNone/>
            </a:pPr>
            <a:r>
              <a:rPr lang="pl-PL" sz="2800" i="1" dirty="0">
                <a:solidFill>
                  <a:schemeClr val="bg1"/>
                </a:solidFill>
              </a:rPr>
              <a:t> </a:t>
            </a:r>
            <a:r>
              <a:rPr lang="pl-PL" sz="2800" i="1" dirty="0" smtClean="0">
                <a:solidFill>
                  <a:schemeClr val="bg1"/>
                </a:solidFill>
              </a:rPr>
              <a:t>   na „Szlaku Piastowskim”.</a:t>
            </a:r>
            <a:endParaRPr lang="pl-PL" sz="2800" i="1" dirty="0">
              <a:solidFill>
                <a:schemeClr val="bg1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508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4415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84</Words>
  <Application>Microsoft Office PowerPoint</Application>
  <PresentationFormat>Pokaz na ekranie (4:3)</PresentationFormat>
  <Paragraphs>35</Paragraphs>
  <Slides>32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32</vt:i4>
      </vt:variant>
    </vt:vector>
  </HeadingPairs>
  <TitlesOfParts>
    <vt:vector size="33" baseType="lpstr">
      <vt:lpstr>Motyw pakietu Office</vt:lpstr>
      <vt:lpstr>Projekt współfinansowany  przez Unię Europejską w ramach  Europejskiego Funduszu Społecznego</vt:lpstr>
      <vt:lpstr>Slajd 2</vt:lpstr>
      <vt:lpstr>Slajd 3</vt:lpstr>
      <vt:lpstr>Slajd 4</vt:lpstr>
      <vt:lpstr>Slajd 5</vt:lpstr>
      <vt:lpstr>Slajd 6</vt:lpstr>
      <vt:lpstr> Cele projektu : - uzupełnienie braków z poprzednich       etapów edukacyjnych  - rozwijanie indywidualnych zainteresowań i umiejętności  - lepsze przygotowanie się do matury   i dalszej edukacji  - zwiększenie szans  na rynku pracy </vt:lpstr>
      <vt:lpstr>     Cele zostały osiągnięte przez: -  pozalekcyjne zajęcia wyrównawcze  z języka polskiego i matematyki; - pozalekcyjne zajęcia dodatkowe poszerzające kompetencje kluczowe z języka angielskiego i niemieckiego, matematyki, chemii, geografii wiedzy o społeczeństwie  i kulturze oraz z zakresu aktywnego poruszania się na rynku pracy.</vt:lpstr>
      <vt:lpstr>Slajd 9</vt:lpstr>
      <vt:lpstr>Slajd 10</vt:lpstr>
      <vt:lpstr>Slajd 11</vt:lpstr>
      <vt:lpstr>Slajd 12</vt:lpstr>
      <vt:lpstr>Slajd 13</vt:lpstr>
      <vt:lpstr>Slajd 14</vt:lpstr>
      <vt:lpstr>Slajd 15</vt:lpstr>
      <vt:lpstr>Slajd 16</vt:lpstr>
      <vt:lpstr>Slajd 17</vt:lpstr>
      <vt:lpstr>Slajd 18</vt:lpstr>
      <vt:lpstr>Slajd 19</vt:lpstr>
      <vt:lpstr>Slajd 20</vt:lpstr>
      <vt:lpstr>Slajd 21</vt:lpstr>
      <vt:lpstr>Slajd 22</vt:lpstr>
      <vt:lpstr>Slajd 23</vt:lpstr>
      <vt:lpstr>Slajd 24</vt:lpstr>
      <vt:lpstr>Slajd 25</vt:lpstr>
      <vt:lpstr>Slajd 26</vt:lpstr>
      <vt:lpstr>Slajd 27</vt:lpstr>
      <vt:lpstr>Slajd 28</vt:lpstr>
      <vt:lpstr>Slajd 29</vt:lpstr>
      <vt:lpstr>Slajd 30</vt:lpstr>
      <vt:lpstr>Slajd 31</vt:lpstr>
      <vt:lpstr>Slajd 32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 współfinansowany  przez Unię Europejską w ramach  Europejskiego Funduszu Społecznego</dc:title>
  <dc:creator>POKL - ZS-CEZiU</dc:creator>
  <cp:lastModifiedBy>C</cp:lastModifiedBy>
  <cp:revision>19</cp:revision>
  <dcterms:created xsi:type="dcterms:W3CDTF">2010-06-21T11:31:36Z</dcterms:created>
  <dcterms:modified xsi:type="dcterms:W3CDTF">2010-06-21T21:48:12Z</dcterms:modified>
</cp:coreProperties>
</file>